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-voucher.kr/detail.html?no=120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-voucher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6858000" cy="9131300"/>
          </a:xfrm>
          <a:custGeom>
            <a:avLst/>
            <a:gdLst>
              <a:gd name="connsiteX0" fmla="*/ 0 w 6858000"/>
              <a:gd name="connsiteY0" fmla="*/ 0 h 9131300"/>
              <a:gd name="connsiteX1" fmla="*/ 6858000 w 6858000"/>
              <a:gd name="connsiteY1" fmla="*/ 0 h 9131300"/>
              <a:gd name="connsiteX2" fmla="*/ 6858000 w 6858000"/>
              <a:gd name="connsiteY2" fmla="*/ 9131300 h 9131300"/>
              <a:gd name="connsiteX3" fmla="*/ 0 w 6858000"/>
              <a:gd name="connsiteY3" fmla="*/ 9131300 h 9131300"/>
              <a:gd name="connsiteX4" fmla="*/ 0 w 6858000"/>
              <a:gd name="connsiteY4" fmla="*/ 0 h 9131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58000" h="9131300">
                <a:moveTo>
                  <a:pt x="0" y="0"/>
                </a:moveTo>
                <a:lnTo>
                  <a:pt x="6858000" y="0"/>
                </a:lnTo>
                <a:lnTo>
                  <a:pt x="6858000" y="9131300"/>
                </a:lnTo>
                <a:lnTo>
                  <a:pt x="0" y="9131300"/>
                </a:lnTo>
                <a:lnTo>
                  <a:pt x="0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" y="1066801"/>
            <a:ext cx="5288280" cy="2819400"/>
          </a:xfrm>
          <a:prstGeom prst="rect">
            <a:avLst/>
          </a:prstGeom>
          <a:noFill/>
        </p:spPr>
      </p:pic>
      <p:graphicFrame>
        <p:nvGraphicFramePr>
          <p:cNvPr id="6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234520"/>
              </p:ext>
            </p:extLst>
          </p:nvPr>
        </p:nvGraphicFramePr>
        <p:xfrm>
          <a:off x="609600" y="4419600"/>
          <a:ext cx="5832588" cy="2697480"/>
        </p:xfrm>
        <a:graphic>
          <a:graphicData uri="http://schemas.openxmlformats.org/drawingml/2006/table">
            <a:tbl>
              <a:tblPr/>
              <a:tblGrid>
                <a:gridCol w="2761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b="1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Arial" pitchFamily="18" charset="0"/>
                        </a:rPr>
                        <a:t>trueEP</a:t>
                      </a:r>
                      <a:r>
                        <a:rPr lang="en-US" altLang="zh-CN" sz="1050" b="1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Arial" pitchFamily="18" charset="0"/>
                        </a:rPr>
                        <a:t> </a:t>
                      </a:r>
                      <a:r>
                        <a:rPr lang="en-US" altLang="zh-CN" sz="1050" b="1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신청기업</a:t>
                      </a:r>
                      <a:r>
                        <a:rPr lang="en-US" altLang="zh-CN" sz="1050" b="1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50" b="1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특전</a:t>
                      </a:r>
                      <a:endParaRPr lang="zh-CN" altLang="en-US" sz="1050" b="1" dirty="0" smtClean="0">
                        <a:solidFill>
                          <a:srgbClr val="191919"/>
                        </a:solidFill>
                        <a:latin typeface="나눔스퀘어_ac Bold" pitchFamily="50" charset="-127"/>
                        <a:cs typeface="바탕" pitchFamily="18" charset="0"/>
                      </a:endParaRPr>
                    </a:p>
                  </a:txBody>
                  <a:tcPr>
                    <a:lnL w="0" cmpd="sng">
                      <a:solidFill>
                        <a:srgbClr val="000000"/>
                      </a:solidFill>
                      <a:prstDash val="soli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mpd="sng">
                      <a:solidFill>
                        <a:srgbClr val="000000"/>
                      </a:solidFill>
                      <a:prstDash val="soli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b="1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세부</a:t>
                      </a:r>
                      <a:r>
                        <a:rPr lang="en-US" altLang="zh-CN" sz="1050" b="1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50" b="1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내용</a:t>
                      </a:r>
                      <a:endParaRPr lang="zh-CN" altLang="en-US" sz="1050" b="1" dirty="0" smtClean="0">
                        <a:solidFill>
                          <a:srgbClr val="191919"/>
                        </a:solidFill>
                        <a:latin typeface="나눔스퀘어_ac Bold" pitchFamily="50" charset="-127"/>
                        <a:cs typeface="바탕" pitchFamily="18" charset="0"/>
                      </a:endParaRPr>
                    </a:p>
                  </a:txBody>
                  <a:tcPr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mpd="sng">
                      <a:solidFill>
                        <a:srgbClr val="000000"/>
                      </a:solidFill>
                      <a:prstDash val="soli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280">
                <a:tc rowSpan="4">
                  <a:txBody>
                    <a:bodyPr/>
                    <a:lstStyle/>
                    <a:p>
                      <a:pPr algn="l"/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주요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사이버공격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모두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방어</a:t>
                      </a:r>
                      <a:endParaRPr lang="zh-CN" altLang="en-US" sz="1000" dirty="0" smtClean="0">
                        <a:solidFill>
                          <a:srgbClr val="191919"/>
                        </a:solidFill>
                        <a:latin typeface="나눔스퀘어_ac Bold" pitchFamily="50" charset="-127"/>
                        <a:cs typeface="바탕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기업의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기밀정보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유출방지</a:t>
                      </a:r>
                      <a:endParaRPr lang="zh-CN" altLang="en-US" sz="1000" dirty="0" smtClean="0">
                        <a:solidFill>
                          <a:srgbClr val="191919"/>
                        </a:solidFill>
                        <a:latin typeface="나눔스퀘어_ac Bold" pitchFamily="50" charset="-127"/>
                        <a:cs typeface="바탕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28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랜섬웨어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공격방지</a:t>
                      </a:r>
                      <a:endParaRPr lang="zh-CN" altLang="en-US" sz="1000" dirty="0" smtClean="0">
                        <a:solidFill>
                          <a:srgbClr val="191919"/>
                        </a:solidFill>
                        <a:latin typeface="나눔스퀘어_ac Bold" pitchFamily="50" charset="-127"/>
                        <a:cs typeface="바탕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28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좀비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Arial" pitchFamily="18" charset="0"/>
                        </a:rPr>
                        <a:t>PC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Arial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공격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방지</a:t>
                      </a:r>
                      <a:endParaRPr lang="zh-CN" altLang="en-US" sz="1000" dirty="0" smtClean="0">
                        <a:solidFill>
                          <a:srgbClr val="191919"/>
                        </a:solidFill>
                        <a:latin typeface="나눔스퀘어_ac Bold" pitchFamily="50" charset="-127"/>
                        <a:cs typeface="바탕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28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사고추적을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위한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보안감사로그</a:t>
                      </a:r>
                      <a:endParaRPr lang="zh-CN" altLang="en-US" sz="1000" dirty="0" smtClean="0">
                        <a:solidFill>
                          <a:srgbClr val="191919"/>
                        </a:solidFill>
                        <a:latin typeface="나눔스퀘어_ac Bold" pitchFamily="50" charset="-127"/>
                        <a:cs typeface="바탕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280">
                <a:tc rowSpan="4">
                  <a:txBody>
                    <a:bodyPr/>
                    <a:lstStyle/>
                    <a:p>
                      <a:pPr algn="l"/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부가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기능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무상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제공</a:t>
                      </a:r>
                      <a:endParaRPr lang="zh-CN" altLang="en-US" sz="1000" dirty="0" smtClean="0">
                        <a:solidFill>
                          <a:srgbClr val="191919"/>
                        </a:solidFill>
                        <a:latin typeface="나눔스퀘어_ac Bold" pitchFamily="50" charset="-127"/>
                        <a:cs typeface="바탕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전자동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스마트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백업기능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제공</a:t>
                      </a:r>
                      <a:endParaRPr lang="zh-CN" altLang="en-US" sz="1000" dirty="0" smtClean="0">
                        <a:solidFill>
                          <a:srgbClr val="191919"/>
                        </a:solidFill>
                        <a:latin typeface="나눔스퀘어_ac Bold" pitchFamily="50" charset="-127"/>
                        <a:cs typeface="바탕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28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5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매체제어</a:t>
                      </a:r>
                      <a:r>
                        <a:rPr lang="en-US" altLang="zh-CN" sz="105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5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기능</a:t>
                      </a:r>
                      <a:r>
                        <a:rPr lang="en-US" altLang="zh-CN" sz="105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5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제공</a:t>
                      </a:r>
                      <a:endParaRPr lang="zh-CN" altLang="en-US" sz="1050" dirty="0" smtClean="0">
                        <a:solidFill>
                          <a:srgbClr val="191919"/>
                        </a:solidFill>
                        <a:latin typeface="나눔스퀘어_ac Bold" pitchFamily="50" charset="-127"/>
                        <a:cs typeface="바탕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28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메일•메신저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제어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기능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제공</a:t>
                      </a:r>
                      <a:endParaRPr lang="zh-CN" altLang="en-US" sz="1000" dirty="0" smtClean="0">
                        <a:solidFill>
                          <a:srgbClr val="191919"/>
                        </a:solidFill>
                        <a:latin typeface="나눔스퀘어_ac Bold" pitchFamily="50" charset="-127"/>
                        <a:cs typeface="바탕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28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유해사이트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차단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기능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제공</a:t>
                      </a:r>
                      <a:endParaRPr lang="zh-CN" altLang="en-US" sz="1000" dirty="0" smtClean="0">
                        <a:solidFill>
                          <a:srgbClr val="191919"/>
                        </a:solidFill>
                        <a:latin typeface="나눔스퀘어_ac Bold" pitchFamily="50" charset="-127"/>
                        <a:cs typeface="바탕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28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사이버보안관련법규모두충족</a:t>
                      </a:r>
                      <a:endParaRPr lang="zh-CN" altLang="en-US" sz="1000" dirty="0" smtClean="0">
                        <a:solidFill>
                          <a:srgbClr val="191919"/>
                        </a:solidFill>
                        <a:latin typeface="나눔스퀘어_ac Bold" pitchFamily="50" charset="-127"/>
                        <a:cs typeface="바탕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관련법규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요구사항</a:t>
                      </a:r>
                      <a:r>
                        <a:rPr lang="en-US" altLang="zh-CN" sz="1000" dirty="0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dirty="0" err="1" smtClean="0">
                          <a:solidFill>
                            <a:srgbClr val="191919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충족</a:t>
                      </a:r>
                      <a:endParaRPr lang="zh-CN" altLang="en-US" sz="1000" dirty="0" smtClean="0">
                        <a:solidFill>
                          <a:srgbClr val="191919"/>
                        </a:solidFill>
                        <a:latin typeface="나눔스퀘어_ac Bold" pitchFamily="50" charset="-127"/>
                        <a:cs typeface="바탕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28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00" b="1" dirty="0" err="1" smtClean="0">
                          <a:solidFill>
                            <a:srgbClr val="FF0000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바우처</a:t>
                      </a: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b="1" dirty="0" err="1" smtClean="0">
                          <a:solidFill>
                            <a:srgbClr val="FF0000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사업</a:t>
                      </a: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b="1" dirty="0" err="1" smtClean="0">
                          <a:solidFill>
                            <a:srgbClr val="FF0000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신청기업에</a:t>
                      </a: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b="1" dirty="0" err="1" smtClean="0">
                          <a:solidFill>
                            <a:srgbClr val="FF0000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한해</a:t>
                      </a: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b="1" dirty="0" err="1" smtClean="0">
                          <a:solidFill>
                            <a:srgbClr val="FF0000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영구사용</a:t>
                      </a: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b="1" dirty="0" err="1" smtClean="0">
                          <a:solidFill>
                            <a:srgbClr val="FF0000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허용</a:t>
                      </a:r>
                      <a:endParaRPr lang="zh-CN" altLang="en-US" sz="1000" b="1" dirty="0" smtClean="0">
                        <a:solidFill>
                          <a:srgbClr val="FF0000"/>
                        </a:solidFill>
                        <a:latin typeface="나눔스퀘어_ac Bold" pitchFamily="50" charset="-127"/>
                        <a:cs typeface="바탕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00" b="1" dirty="0" err="1" smtClean="0">
                          <a:solidFill>
                            <a:srgbClr val="FF0000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정부지원</a:t>
                      </a: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b="1" dirty="0" err="1" smtClean="0">
                          <a:solidFill>
                            <a:srgbClr val="FF0000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종료</a:t>
                      </a: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b="1" dirty="0" err="1" smtClean="0">
                          <a:solidFill>
                            <a:srgbClr val="FF0000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후에도</a:t>
                      </a: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 </a:t>
                      </a:r>
                      <a:r>
                        <a:rPr lang="en-US" altLang="zh-CN" sz="1000" b="1" dirty="0" err="1" smtClean="0">
                          <a:solidFill>
                            <a:srgbClr val="FF0000"/>
                          </a:solidFill>
                          <a:latin typeface="나눔스퀘어_ac Bold" pitchFamily="50" charset="-127"/>
                          <a:ea typeface="나눔스퀘어_ac Bold" pitchFamily="50" charset="-127"/>
                          <a:cs typeface="바탕" pitchFamily="18" charset="0"/>
                        </a:rPr>
                        <a:t>무료사용</a:t>
                      </a:r>
                      <a:endParaRPr lang="zh-CN" altLang="en-US" sz="1000" b="1" dirty="0" smtClean="0">
                        <a:solidFill>
                          <a:srgbClr val="FF0000"/>
                        </a:solidFill>
                        <a:latin typeface="나눔스퀘어_ac Bold" pitchFamily="50" charset="-127"/>
                        <a:cs typeface="바탕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1165860" y="457200"/>
            <a:ext cx="4324902" cy="520655"/>
          </a:xfrm>
          <a:prstGeom prst="rect">
            <a:avLst/>
          </a:prstGeom>
          <a:noFill/>
        </p:spPr>
        <p:txBody>
          <a:bodyPr wrap="none" lIns="0" tIns="0" rIns="0" rtlCol="0" anchor="ctr">
            <a:spAutoFit/>
          </a:bodyPr>
          <a:lstStyle/>
          <a:p>
            <a:pPr>
              <a:lnSpc>
                <a:spcPts val="2000"/>
              </a:lnSpc>
              <a:tabLst>
                <a:tab pos="508000" algn="l"/>
              </a:tabLst>
            </a:pPr>
            <a:r>
              <a:rPr lang="en-US" altLang="zh-CN" sz="1800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      K-Voucher </a:t>
            </a:r>
            <a:r>
              <a:rPr lang="ko-KR" altLang="en-US" sz="1800" dirty="0" err="1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랜섬웨어</a:t>
            </a:r>
            <a:r>
              <a:rPr lang="ko-KR" altLang="en-US" sz="1800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차단솔루션</a:t>
            </a:r>
            <a:r>
              <a:rPr lang="en-US" altLang="zh-CN" sz="1800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 </a:t>
            </a:r>
            <a:r>
              <a:rPr lang="en-US" altLang="zh-CN" sz="1800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휴먼둥근헤드라인" pitchFamily="18" charset="0"/>
              </a:rPr>
              <a:t>trueEP</a:t>
            </a:r>
          </a:p>
          <a:p>
            <a:pPr>
              <a:lnSpc>
                <a:spcPts val="1700"/>
              </a:lnSpc>
              <a:tabLst>
                <a:tab pos="508000" algn="l"/>
              </a:tabLst>
            </a:pPr>
            <a:r>
              <a:rPr lang="en-US" altLang="zh-CN" dirty="0" smtClean="0"/>
              <a:t>	</a:t>
            </a:r>
            <a:r>
              <a:rPr lang="en-US" altLang="zh-CN" sz="1404" u="sng" dirty="0" smtClean="0">
                <a:solidFill>
                  <a:srgbClr val="0000FF"/>
                </a:solidFill>
                <a:latin typeface="맑은 고딕" pitchFamily="18" charset="0"/>
                <a:cs typeface="맑은 고딕" pitchFamily="18" charset="0"/>
                <a:hlinkClick r:id="rId3"/>
              </a:rPr>
              <a:t>https://www.k-voucher.kr/detail.html?no=1208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6858000" cy="9131300"/>
          </a:xfrm>
          <a:custGeom>
            <a:avLst/>
            <a:gdLst>
              <a:gd name="connsiteX0" fmla="*/ 0 w 6858000"/>
              <a:gd name="connsiteY0" fmla="*/ 0 h 9131300"/>
              <a:gd name="connsiteX1" fmla="*/ 6858000 w 6858000"/>
              <a:gd name="connsiteY1" fmla="*/ 0 h 9131300"/>
              <a:gd name="connsiteX2" fmla="*/ 6858000 w 6858000"/>
              <a:gd name="connsiteY2" fmla="*/ 9131300 h 9131300"/>
              <a:gd name="connsiteX3" fmla="*/ 0 w 6858000"/>
              <a:gd name="connsiteY3" fmla="*/ 9131300 h 9131300"/>
              <a:gd name="connsiteX4" fmla="*/ 0 w 6858000"/>
              <a:gd name="connsiteY4" fmla="*/ 0 h 9131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58000" h="9131300">
                <a:moveTo>
                  <a:pt x="0" y="0"/>
                </a:moveTo>
                <a:lnTo>
                  <a:pt x="6858000" y="0"/>
                </a:lnTo>
                <a:lnTo>
                  <a:pt x="6858000" y="9131300"/>
                </a:lnTo>
                <a:lnTo>
                  <a:pt x="0" y="9131300"/>
                </a:lnTo>
                <a:lnTo>
                  <a:pt x="0" y="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332651" y="669353"/>
            <a:ext cx="6192647" cy="8079104"/>
          </a:xfrm>
          <a:custGeom>
            <a:avLst/>
            <a:gdLst>
              <a:gd name="connsiteX0" fmla="*/ 0 w 6192647"/>
              <a:gd name="connsiteY0" fmla="*/ 8079104 h 8079104"/>
              <a:gd name="connsiteX1" fmla="*/ 6192647 w 6192647"/>
              <a:gd name="connsiteY1" fmla="*/ 8079104 h 8079104"/>
              <a:gd name="connsiteX2" fmla="*/ 6192647 w 6192647"/>
              <a:gd name="connsiteY2" fmla="*/ 0 h 8079104"/>
              <a:gd name="connsiteX3" fmla="*/ 0 w 6192647"/>
              <a:gd name="connsiteY3" fmla="*/ 0 h 8079104"/>
              <a:gd name="connsiteX4" fmla="*/ 0 w 6192647"/>
              <a:gd name="connsiteY4" fmla="*/ 8079104 h 80791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192647" h="8079104">
                <a:moveTo>
                  <a:pt x="0" y="8079104"/>
                </a:moveTo>
                <a:lnTo>
                  <a:pt x="6192647" y="8079104"/>
                </a:lnTo>
                <a:lnTo>
                  <a:pt x="6192647" y="0"/>
                </a:lnTo>
                <a:lnTo>
                  <a:pt x="0" y="0"/>
                </a:lnTo>
                <a:lnTo>
                  <a:pt x="0" y="8079104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87680" y="457200"/>
            <a:ext cx="6000040" cy="747127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>
                <a:tab pos="25400" algn="l"/>
                <a:tab pos="50800" algn="l"/>
                <a:tab pos="88900" algn="l"/>
                <a:tab pos="139700" algn="l"/>
                <a:tab pos="165100" algn="l"/>
                <a:tab pos="1574800" algn="l"/>
              </a:tabLst>
            </a:pPr>
            <a:r>
              <a:rPr lang="en-US" altLang="zh-CN" dirty="0" smtClean="0"/>
              <a:t>						</a:t>
            </a:r>
          </a:p>
          <a:p>
            <a:pPr algn="ctr">
              <a:lnSpc>
                <a:spcPts val="1300"/>
              </a:lnSpc>
              <a:tabLst>
                <a:tab pos="25400" algn="l"/>
                <a:tab pos="50800" algn="l"/>
                <a:tab pos="88900" algn="l"/>
                <a:tab pos="139700" algn="l"/>
                <a:tab pos="165100" algn="l"/>
                <a:tab pos="1574800" algn="l"/>
              </a:tabLst>
            </a:pPr>
            <a:r>
              <a:rPr lang="en-US" altLang="zh-CN" sz="1400" b="1" dirty="0" smtClean="0">
                <a:solidFill>
                  <a:srgbClr val="191919"/>
                </a:solidFill>
                <a:latin typeface="나눔스퀘어_ac ExtraBold" pitchFamily="50" charset="-127"/>
                <a:ea typeface="나눔스퀘어_ac ExtraBold" pitchFamily="50" charset="-127"/>
                <a:cs typeface="Arial" pitchFamily="18" charset="0"/>
              </a:rPr>
              <a:t>2020</a:t>
            </a:r>
            <a:r>
              <a:rPr lang="en-US" altLang="zh-CN" sz="1400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191919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년</a:t>
            </a:r>
            <a:r>
              <a:rPr lang="en-US" altLang="zh-CN" sz="1400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191919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「비대면</a:t>
            </a:r>
            <a:r>
              <a:rPr lang="en-US" altLang="zh-CN" sz="1400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191919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서비스</a:t>
            </a:r>
            <a:r>
              <a:rPr lang="en-US" altLang="zh-CN" sz="1400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191919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바우처」</a:t>
            </a:r>
            <a:r>
              <a:rPr lang="en-US" altLang="zh-CN" sz="1400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191919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수요기업</a:t>
            </a:r>
            <a:r>
              <a:rPr lang="en-US" altLang="zh-CN" sz="1400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191919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모집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>
                <a:tab pos="25400" algn="l"/>
                <a:tab pos="50800" algn="l"/>
                <a:tab pos="88900" algn="l"/>
                <a:tab pos="139700" algn="l"/>
                <a:tab pos="165100" algn="l"/>
                <a:tab pos="1574800" algn="l"/>
              </a:tabLst>
            </a:pPr>
            <a:r>
              <a:rPr lang="en-US" altLang="zh-CN" sz="996" b="1" dirty="0" smtClean="0">
                <a:solidFill>
                  <a:srgbClr val="3864B9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  </a:t>
            </a:r>
            <a:endParaRPr lang="en-US" altLang="zh-CN" sz="1400" b="1" dirty="0" smtClean="0">
              <a:latin typeface="나눔스퀘어_ac Bold" pitchFamily="50" charset="-127"/>
              <a:ea typeface="나눔스퀘어_ac Bold" pitchFamily="50" charset="-127"/>
              <a:cs typeface="바탕" pitchFamily="18" charset="0"/>
            </a:endParaRPr>
          </a:p>
          <a:p>
            <a:pPr>
              <a:lnSpc>
                <a:spcPts val="1600"/>
              </a:lnSpc>
              <a:tabLst>
                <a:tab pos="25400" algn="l"/>
                <a:tab pos="50800" algn="l"/>
                <a:tab pos="88900" algn="l"/>
                <a:tab pos="139700" algn="l"/>
                <a:tab pos="165100" algn="l"/>
                <a:tab pos="1574800" algn="l"/>
              </a:tabLst>
            </a:pPr>
            <a:r>
              <a:rPr lang="en-US" altLang="zh-CN" sz="1400" b="1" dirty="0">
                <a:latin typeface="나눔스퀘어_ac Bold" pitchFamily="50" charset="-127"/>
                <a:ea typeface="나눔스퀘어_ac Bold" pitchFamily="50" charset="-127"/>
              </a:rPr>
              <a:t> </a:t>
            </a:r>
            <a:r>
              <a:rPr lang="en-US" altLang="zh-CN" sz="1400" b="1" dirty="0" smtClean="0">
                <a:latin typeface="나눔스퀘어_ac Bold" pitchFamily="50" charset="-127"/>
                <a:ea typeface="나눔스퀘어_ac Bold" pitchFamily="50" charset="-127"/>
              </a:rPr>
              <a:t>1. 6</a:t>
            </a:r>
            <a:r>
              <a:rPr lang="ko-KR" altLang="en-US" sz="1400" b="1" dirty="0" smtClean="0">
                <a:latin typeface="나눔스퀘어_ac Bold" pitchFamily="50" charset="-127"/>
                <a:ea typeface="나눔스퀘어_ac Bold" pitchFamily="50" charset="-127"/>
              </a:rPr>
              <a:t>개 </a:t>
            </a:r>
            <a:r>
              <a:rPr lang="ko-KR" altLang="en-US" sz="1400" b="1" dirty="0" err="1" smtClean="0">
                <a:latin typeface="나눔스퀘어_ac Bold" pitchFamily="50" charset="-127"/>
                <a:ea typeface="나눔스퀘어_ac Bold" pitchFamily="50" charset="-127"/>
              </a:rPr>
              <a:t>사업중</a:t>
            </a:r>
            <a:r>
              <a:rPr lang="ko-KR" altLang="en-US" sz="1400" b="1" dirty="0" smtClean="0">
                <a:latin typeface="나눔스퀘어_ac Bold" pitchFamily="50" charset="-127"/>
                <a:ea typeface="나눔스퀘어_ac Bold" pitchFamily="50" charset="-127"/>
              </a:rPr>
              <a:t> </a:t>
            </a:r>
            <a:r>
              <a:rPr lang="ko-KR" altLang="en-US" sz="1400" b="1" dirty="0" err="1" smtClean="0">
                <a:latin typeface="나눔스퀘어_ac Bold" pitchFamily="50" charset="-127"/>
                <a:ea typeface="나눔스퀘어_ac Bold" pitchFamily="50" charset="-127"/>
              </a:rPr>
              <a:t>랜섬웨어</a:t>
            </a:r>
            <a:r>
              <a:rPr lang="en-US" altLang="ko-KR" sz="1400" b="1" dirty="0" smtClean="0">
                <a:latin typeface="나눔스퀘어_ac Bold" pitchFamily="50" charset="-127"/>
                <a:ea typeface="나눔스퀘어_ac Bold" pitchFamily="50" charset="-127"/>
              </a:rPr>
              <a:t>, </a:t>
            </a:r>
            <a:r>
              <a:rPr lang="ko-KR" altLang="en-US" sz="1400" b="1" dirty="0" smtClean="0">
                <a:latin typeface="나눔스퀘어_ac Bold" pitchFamily="50" charset="-127"/>
                <a:ea typeface="나눔스퀘어_ac Bold" pitchFamily="50" charset="-127"/>
              </a:rPr>
              <a:t>해킹방지 솔루션 </a:t>
            </a:r>
            <a:r>
              <a:rPr lang="en-US" altLang="ko-KR" sz="1400" b="1" dirty="0" smtClean="0">
                <a:latin typeface="나눔스퀘어_ac Bold" pitchFamily="50" charset="-127"/>
                <a:ea typeface="나눔스퀘어_ac Bold" pitchFamily="50" charset="-127"/>
              </a:rPr>
              <a:t>: </a:t>
            </a:r>
            <a:r>
              <a:rPr lang="ko-KR" altLang="en-US" sz="1400" b="1" dirty="0" smtClean="0">
                <a:latin typeface="나눔스퀘어_ac Bold" pitchFamily="50" charset="-127"/>
                <a:ea typeface="나눔스퀘어_ac Bold" pitchFamily="50" charset="-127"/>
              </a:rPr>
              <a:t>제조사 ㈜</a:t>
            </a:r>
            <a:r>
              <a:rPr lang="ko-KR" altLang="en-US" sz="1400" b="1" dirty="0" err="1" smtClean="0">
                <a:latin typeface="나눔스퀘어_ac Bold" pitchFamily="50" charset="-127"/>
                <a:ea typeface="나눔스퀘어_ac Bold" pitchFamily="50" charset="-127"/>
              </a:rPr>
              <a:t>트루컷시큐리티</a:t>
            </a:r>
            <a:endParaRPr lang="en-US" altLang="zh-CN" sz="1400" dirty="0" smtClean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endParaRPr lang="en-US" altLang="zh-CN" dirty="0" smtClean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900"/>
              </a:lnSpc>
              <a:tabLst>
                <a:tab pos="25400" algn="l"/>
                <a:tab pos="50800" algn="l"/>
                <a:tab pos="88900" algn="l"/>
                <a:tab pos="139700" algn="l"/>
                <a:tab pos="165100" algn="l"/>
                <a:tab pos="1574800" algn="l"/>
              </a:tabLst>
            </a:pPr>
            <a:r>
              <a:rPr lang="en-US" altLang="zh-CN" sz="1200" b="1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 </a:t>
            </a:r>
            <a:r>
              <a:rPr lang="en-US" altLang="zh-CN" sz="1400" b="1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2. </a:t>
            </a:r>
            <a:r>
              <a:rPr lang="en-US" altLang="zh-CN" sz="1400" b="1" dirty="0" err="1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신청자격</a:t>
            </a:r>
            <a:r>
              <a:rPr lang="en-US" altLang="zh-CN" sz="1400" b="1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Arial" pitchFamily="18" charset="0"/>
              </a:rPr>
              <a:t>:</a:t>
            </a:r>
            <a:r>
              <a:rPr lang="en-US" altLang="zh-CN" sz="1400" b="1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1400" b="1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중소기업</a:t>
            </a:r>
          </a:p>
          <a:p>
            <a:pPr>
              <a:lnSpc>
                <a:spcPts val="1800"/>
              </a:lnSpc>
              <a:tabLst>
                <a:tab pos="25400" algn="l"/>
                <a:tab pos="50800" algn="l"/>
                <a:tab pos="88900" algn="l"/>
                <a:tab pos="139700" algn="l"/>
                <a:tab pos="165100" algn="l"/>
                <a:tab pos="1574800" algn="l"/>
              </a:tabLst>
            </a:pPr>
            <a:r>
              <a:rPr lang="en-US" altLang="zh-CN" dirty="0" smtClean="0">
                <a:latin typeface="나눔스퀘어_ac Bold" pitchFamily="50" charset="-127"/>
                <a:ea typeface="나눔스퀘어_ac Bold" pitchFamily="50" charset="-127"/>
              </a:rPr>
              <a:t>		  </a:t>
            </a:r>
            <a:r>
              <a:rPr lang="en-US" altLang="zh-CN" sz="996" dirty="0" err="1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혁신형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중소기업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(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벤처기업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,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이노비즈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,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메인비즈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),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중기부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시책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참여기업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,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여성기업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,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청년기업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(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만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39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세이하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)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우대</a:t>
            </a:r>
          </a:p>
          <a:p>
            <a:pPr>
              <a:lnSpc>
                <a:spcPts val="1700"/>
              </a:lnSpc>
              <a:tabLst>
                <a:tab pos="25400" algn="l"/>
                <a:tab pos="50800" algn="l"/>
                <a:tab pos="88900" algn="l"/>
                <a:tab pos="139700" algn="l"/>
                <a:tab pos="165100" algn="l"/>
                <a:tab pos="1574800" algn="l"/>
              </a:tabLst>
            </a:pPr>
            <a:r>
              <a:rPr lang="en-US" altLang="zh-CN" dirty="0" smtClean="0">
                <a:latin typeface="나눔스퀘어_ac Bold" pitchFamily="50" charset="-127"/>
                <a:ea typeface="나눔스퀘어_ac Bold" pitchFamily="50" charset="-127"/>
              </a:rPr>
              <a:t>		  </a:t>
            </a:r>
            <a:r>
              <a:rPr lang="en-US" altLang="zh-CN" sz="996" dirty="0" err="1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제외대상</a:t>
            </a:r>
            <a:r>
              <a:rPr lang="en-US" altLang="zh-CN" sz="996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Arial" pitchFamily="18" charset="0"/>
              </a:rPr>
              <a:t>:</a:t>
            </a:r>
            <a:r>
              <a:rPr lang="en-US" altLang="zh-CN" sz="996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신청</a:t>
            </a:r>
            <a:r>
              <a:rPr lang="en-US" altLang="zh-CN" sz="996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대표자</a:t>
            </a:r>
            <a:r>
              <a:rPr lang="en-US" altLang="zh-CN" sz="996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Arial" pitchFamily="18" charset="0"/>
              </a:rPr>
              <a:t>(</a:t>
            </a:r>
            <a:r>
              <a:rPr lang="en-US" altLang="zh-CN" sz="996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또는</a:t>
            </a:r>
            <a:r>
              <a:rPr lang="en-US" altLang="zh-CN" sz="996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기업</a:t>
            </a:r>
            <a:r>
              <a:rPr lang="en-US" altLang="zh-CN" sz="996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Arial" pitchFamily="18" charset="0"/>
              </a:rPr>
              <a:t>)</a:t>
            </a:r>
            <a:r>
              <a:rPr lang="en-US" altLang="zh-CN" sz="996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이</a:t>
            </a:r>
            <a:r>
              <a:rPr lang="en-US" altLang="zh-CN" sz="996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다음</a:t>
            </a:r>
            <a:r>
              <a:rPr lang="en-US" altLang="zh-CN" sz="996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각</a:t>
            </a:r>
            <a:r>
              <a:rPr lang="en-US" altLang="zh-CN" sz="996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호의</a:t>
            </a:r>
            <a:r>
              <a:rPr lang="en-US" altLang="zh-CN" sz="996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어느</a:t>
            </a:r>
            <a:r>
              <a:rPr lang="en-US" altLang="zh-CN" sz="996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하나에</a:t>
            </a:r>
            <a:r>
              <a:rPr lang="en-US" altLang="zh-CN" sz="996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해당되는</a:t>
            </a:r>
            <a:r>
              <a:rPr lang="en-US" altLang="zh-CN" sz="996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경우</a:t>
            </a:r>
            <a:r>
              <a:rPr lang="en-US" altLang="zh-CN" sz="996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신청</a:t>
            </a:r>
            <a:r>
              <a:rPr lang="en-US" altLang="zh-CN" sz="996" dirty="0" smtClean="0">
                <a:latin typeface="나눔스퀘어_ac ExtraBold" pitchFamily="50" charset="-127"/>
                <a:ea typeface="나눔스퀘어_ac Extra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ExtraBold" pitchFamily="50" charset="-127"/>
                <a:ea typeface="나눔스퀘어_ac ExtraBold" pitchFamily="50" charset="-127"/>
                <a:cs typeface="바탕" pitchFamily="18" charset="0"/>
              </a:rPr>
              <a:t>제한</a:t>
            </a:r>
          </a:p>
          <a:p>
            <a:pPr>
              <a:lnSpc>
                <a:spcPts val="1800"/>
              </a:lnSpc>
              <a:tabLst>
                <a:tab pos="25400" algn="l"/>
                <a:tab pos="50800" algn="l"/>
                <a:tab pos="88900" algn="l"/>
                <a:tab pos="139700" algn="l"/>
                <a:tab pos="165100" algn="l"/>
                <a:tab pos="1574800" algn="l"/>
              </a:tabLst>
            </a:pPr>
            <a:r>
              <a:rPr lang="en-US" altLang="zh-CN" dirty="0" smtClean="0">
                <a:latin typeface="나눔스퀘어_ac Bold" pitchFamily="50" charset="-127"/>
                <a:ea typeface="나눔스퀘어_ac Bold" pitchFamily="50" charset="-127"/>
              </a:rPr>
              <a:t>		  </a:t>
            </a:r>
            <a:r>
              <a:rPr lang="en-US" altLang="zh-CN" sz="998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-</a:t>
            </a:r>
            <a:r>
              <a:rPr lang="en-US" altLang="zh-CN" sz="998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8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금융기관</a:t>
            </a:r>
            <a:r>
              <a:rPr lang="en-US" altLang="zh-CN" sz="998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8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등으로부터</a:t>
            </a:r>
            <a:r>
              <a:rPr lang="en-US" altLang="zh-CN" sz="998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8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채무불이행으로</a:t>
            </a:r>
            <a:r>
              <a:rPr lang="en-US" altLang="zh-CN" sz="998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8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규제중인</a:t>
            </a:r>
            <a:r>
              <a:rPr lang="en-US" altLang="zh-CN" sz="998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8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자</a:t>
            </a:r>
            <a:r>
              <a:rPr lang="en-US" altLang="zh-CN" sz="998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8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(</a:t>
            </a:r>
            <a:r>
              <a:rPr lang="en-US" altLang="zh-CN" sz="998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8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대표자</a:t>
            </a:r>
            <a:r>
              <a:rPr lang="en-US" altLang="zh-CN" sz="998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8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및</a:t>
            </a:r>
            <a:r>
              <a:rPr lang="en-US" altLang="zh-CN" sz="998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8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기업</a:t>
            </a:r>
            <a:r>
              <a:rPr lang="en-US" altLang="zh-CN" sz="998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8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)</a:t>
            </a:r>
          </a:p>
          <a:p>
            <a:pPr>
              <a:lnSpc>
                <a:spcPts val="1700"/>
              </a:lnSpc>
              <a:tabLst>
                <a:tab pos="25400" algn="l"/>
                <a:tab pos="50800" algn="l"/>
                <a:tab pos="88900" algn="l"/>
                <a:tab pos="139700" algn="l"/>
                <a:tab pos="165100" algn="l"/>
                <a:tab pos="1574800" algn="l"/>
              </a:tabLst>
            </a:pPr>
            <a:r>
              <a:rPr lang="en-US" altLang="zh-CN" dirty="0" smtClean="0">
                <a:latin typeface="나눔스퀘어_ac Bold" pitchFamily="50" charset="-127"/>
                <a:ea typeface="나눔스퀘어_ac Bold" pitchFamily="50" charset="-127"/>
              </a:rPr>
              <a:t>		 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-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국세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또는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지방세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체납으로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규제중인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자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(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대표자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및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기업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)</a:t>
            </a:r>
          </a:p>
          <a:p>
            <a:pPr>
              <a:lnSpc>
                <a:spcPts val="1800"/>
              </a:lnSpc>
              <a:tabLst>
                <a:tab pos="25400" algn="l"/>
                <a:tab pos="50800" algn="l"/>
                <a:tab pos="88900" algn="l"/>
                <a:tab pos="139700" algn="l"/>
                <a:tab pos="165100" algn="l"/>
                <a:tab pos="1574800" algn="l"/>
              </a:tabLst>
            </a:pPr>
            <a:r>
              <a:rPr lang="en-US" altLang="zh-CN" dirty="0" smtClean="0">
                <a:latin typeface="나눔스퀘어_ac Bold" pitchFamily="50" charset="-127"/>
                <a:ea typeface="나눔스퀘어_ac Bold" pitchFamily="50" charset="-127"/>
              </a:rPr>
              <a:t>		 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-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신청일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현재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 Unicode MS" pitchFamily="18" charset="0"/>
              </a:rPr>
              <a:t>휴·폐업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중인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자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(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기업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)</a:t>
            </a:r>
          </a:p>
          <a:p>
            <a:pPr>
              <a:lnSpc>
                <a:spcPts val="1800"/>
              </a:lnSpc>
              <a:tabLst>
                <a:tab pos="25400" algn="l"/>
                <a:tab pos="50800" algn="l"/>
                <a:tab pos="88900" algn="l"/>
                <a:tab pos="139700" algn="l"/>
                <a:tab pos="165100" algn="l"/>
                <a:tab pos="1574800" algn="l"/>
              </a:tabLst>
            </a:pPr>
            <a:r>
              <a:rPr lang="en-US" altLang="zh-CN" dirty="0" smtClean="0">
                <a:latin typeface="나눔스퀘어_ac Bold" pitchFamily="50" charset="-127"/>
                <a:ea typeface="나눔스퀘어_ac Bold" pitchFamily="50" charset="-127"/>
              </a:rPr>
              <a:t>	  	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-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중소기업기본법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시행령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제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4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조에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따른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주된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업종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*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이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아래에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해당하는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자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(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기업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)</a:t>
            </a:r>
          </a:p>
          <a:p>
            <a:pPr>
              <a:lnSpc>
                <a:spcPts val="1800"/>
              </a:lnSpc>
              <a:tabLst>
                <a:tab pos="25400" algn="l"/>
                <a:tab pos="50800" algn="l"/>
                <a:tab pos="88900" algn="l"/>
                <a:tab pos="139700" algn="l"/>
                <a:tab pos="165100" algn="l"/>
                <a:tab pos="1574800" algn="l"/>
              </a:tabLst>
            </a:pPr>
            <a:r>
              <a:rPr lang="en-US" altLang="zh-CN" dirty="0" smtClean="0">
                <a:latin typeface="나눔스퀘어_ac Bold" pitchFamily="50" charset="-127"/>
                <a:ea typeface="나눔스퀘어_ac Bold" pitchFamily="50" charset="-127"/>
              </a:rPr>
              <a:t>				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*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일반유흥주점업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,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무도유흥주점업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,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기타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사행시설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관리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및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운영업</a:t>
            </a:r>
          </a:p>
          <a:p>
            <a:pPr>
              <a:lnSpc>
                <a:spcPts val="1800"/>
              </a:lnSpc>
              <a:tabLst>
                <a:tab pos="25400" algn="l"/>
                <a:tab pos="50800" algn="l"/>
                <a:tab pos="88900" algn="l"/>
                <a:tab pos="139700" algn="l"/>
                <a:tab pos="165100" algn="l"/>
                <a:tab pos="1574800" algn="l"/>
              </a:tabLst>
            </a:pPr>
            <a:r>
              <a:rPr lang="en-US" altLang="zh-CN" dirty="0" smtClean="0">
                <a:latin typeface="나눔스퀘어_ac Bold" pitchFamily="50" charset="-127"/>
                <a:ea typeface="나눔스퀘어_ac Bold" pitchFamily="50" charset="-127"/>
              </a:rPr>
              <a:t>	  	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-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기타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중소벤처기업부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장관이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참여제한의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사유가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있다고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인정하는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자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(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대표자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및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바탕" pitchFamily="18" charset="0"/>
              </a:rPr>
              <a:t>기업</a:t>
            </a:r>
            <a:r>
              <a:rPr lang="en-US" altLang="zh-CN" sz="996" dirty="0" smtClean="0">
                <a:latin typeface="나눔스퀘어_ac Bold" pitchFamily="50" charset="-127"/>
                <a:ea typeface="나눔스퀘어_ac Bold" pitchFamily="50" charset="-127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나눔스퀘어_ac Bold" pitchFamily="50" charset="-127"/>
                <a:ea typeface="나눔스퀘어_ac Bold" pitchFamily="50" charset="-127"/>
                <a:cs typeface="Arial" pitchFamily="18" charset="0"/>
              </a:rPr>
              <a:t>)</a:t>
            </a:r>
          </a:p>
          <a:p>
            <a:pPr>
              <a:lnSpc>
                <a:spcPts val="1000"/>
              </a:lnSpc>
            </a:pPr>
            <a:endParaRPr lang="en-US" altLang="zh-CN" dirty="0" smtClean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endParaRPr lang="en-US" altLang="zh-CN" dirty="0" smtClean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r>
              <a:rPr lang="en-US" altLang="zh-CN" sz="1400" dirty="0">
                <a:latin typeface="나눔스퀘어_ac Bold" pitchFamily="50" charset="-127"/>
                <a:ea typeface="나눔스퀘어_ac Bold" pitchFamily="50" charset="-127"/>
              </a:rPr>
              <a:t> </a:t>
            </a:r>
            <a:r>
              <a:rPr lang="en-US" altLang="zh-CN" sz="1400" dirty="0" smtClean="0">
                <a:latin typeface="나눔스퀘어_ac Bold" pitchFamily="50" charset="-127"/>
                <a:ea typeface="나눔스퀘어_ac Bold" pitchFamily="50" charset="-127"/>
              </a:rPr>
              <a:t>3. 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서비스 제공 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: </a:t>
            </a:r>
            <a:r>
              <a:rPr lang="ko-KR" altLang="en-US" sz="1400" dirty="0" err="1" smtClean="0">
                <a:latin typeface="나눔스퀘어_ac Bold" pitchFamily="50" charset="-127"/>
                <a:ea typeface="나눔스퀘어_ac Bold" pitchFamily="50" charset="-127"/>
              </a:rPr>
              <a:t>랜섬웨어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 차단솔루션 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True EP V2.0 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영구사용</a:t>
            </a:r>
            <a:endParaRPr lang="en-US" altLang="ko-KR" sz="1400" dirty="0" smtClean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endParaRPr lang="en-US" altLang="ko-KR" sz="1400" dirty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                       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무상 사용기간 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1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년 후 부터는 매년 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10%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의 유지보수비용 부담</a:t>
            </a:r>
            <a:endParaRPr lang="en-US" altLang="ko-KR" sz="1400" dirty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endParaRPr lang="en-US" altLang="ko-KR" sz="1400" dirty="0" smtClean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r>
              <a:rPr lang="en-US" altLang="ko-KR" sz="1400" dirty="0">
                <a:latin typeface="나눔스퀘어_ac Bold" pitchFamily="50" charset="-127"/>
                <a:ea typeface="나눔스퀘어_ac Bold" pitchFamily="50" charset="-127"/>
              </a:rPr>
              <a:t> 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                      (ex : 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도입금액 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4</a:t>
            </a:r>
            <a:r>
              <a:rPr lang="ko-KR" altLang="en-US" sz="1400" dirty="0" err="1" smtClean="0">
                <a:latin typeface="나눔스퀘어_ac Bold" pitchFamily="50" charset="-127"/>
                <a:ea typeface="나눔스퀘어_ac Bold" pitchFamily="50" charset="-127"/>
              </a:rPr>
              <a:t>백만원의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 경우 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1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년경과 후 연 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40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만원 유지보수비용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)</a:t>
            </a:r>
          </a:p>
          <a:p>
            <a:pPr>
              <a:lnSpc>
                <a:spcPts val="1000"/>
              </a:lnSpc>
            </a:pPr>
            <a:endParaRPr lang="en-US" altLang="ko-KR" sz="1400" dirty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endParaRPr lang="en-US" altLang="ko-KR" sz="1400" dirty="0" smtClean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endParaRPr lang="en-US" altLang="ko-KR" sz="1400" dirty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4. 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신청방법 및 서류 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: 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  <a:hlinkClick r:id="rId2"/>
              </a:rPr>
              <a:t>www.k-voucher.kr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 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온라인 접수</a:t>
            </a:r>
            <a:endParaRPr lang="en-US" altLang="ko-KR" sz="1400" dirty="0" smtClean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r>
              <a:rPr lang="en-US" altLang="ko-KR" sz="1400" dirty="0">
                <a:latin typeface="나눔스퀘어_ac Bold" pitchFamily="50" charset="-127"/>
                <a:ea typeface="나눔스퀘어_ac Bold" pitchFamily="50" charset="-127"/>
              </a:rPr>
              <a:t> </a:t>
            </a:r>
            <a:endParaRPr lang="en-US" altLang="ko-KR" sz="1400" dirty="0" smtClean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r>
              <a:rPr lang="en-US" altLang="ko-KR" sz="1400" dirty="0">
                <a:latin typeface="나눔스퀘어_ac Bold" pitchFamily="50" charset="-127"/>
                <a:ea typeface="나눔스퀘어_ac Bold" pitchFamily="50" charset="-127"/>
              </a:rPr>
              <a:t> 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                             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사업자등록증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, 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중소기업확인서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, 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국세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.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지방세 완납증명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, 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법인등기부</a:t>
            </a:r>
            <a:endParaRPr lang="en-US" altLang="ko-KR" sz="1400" dirty="0" smtClean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endParaRPr lang="en-US" altLang="ko-KR" sz="1400" dirty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                              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등본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, 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우대서류</a:t>
            </a:r>
            <a:endParaRPr lang="en-US" altLang="ko-KR" sz="1400" dirty="0" smtClean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r>
              <a:rPr lang="en-US" altLang="zh-CN" sz="1400" dirty="0">
                <a:latin typeface="나눔스퀘어_ac Bold" pitchFamily="50" charset="-127"/>
                <a:ea typeface="나눔스퀘어_ac Bold" pitchFamily="50" charset="-127"/>
              </a:rPr>
              <a:t> </a:t>
            </a:r>
            <a:r>
              <a:rPr lang="en-US" altLang="zh-CN" sz="1400" dirty="0" smtClean="0">
                <a:latin typeface="나눔스퀘어_ac Bold" pitchFamily="50" charset="-127"/>
                <a:ea typeface="나눔스퀘어_ac Bold" pitchFamily="50" charset="-127"/>
              </a:rPr>
              <a:t>                      </a:t>
            </a:r>
          </a:p>
          <a:p>
            <a:pPr>
              <a:lnSpc>
                <a:spcPts val="1000"/>
              </a:lnSpc>
            </a:pPr>
            <a:endParaRPr lang="en-US" altLang="zh-CN" sz="1400" dirty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endParaRPr lang="en-US" altLang="zh-CN" sz="1400" dirty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r>
              <a:rPr lang="en-US" altLang="zh-CN" sz="1400" dirty="0" smtClean="0">
                <a:latin typeface="나눔스퀘어_ac Bold" pitchFamily="50" charset="-127"/>
                <a:ea typeface="나눔스퀘어_ac Bold" pitchFamily="50" charset="-127"/>
              </a:rPr>
              <a:t>5. 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설치 및 운영</a:t>
            </a:r>
            <a:endParaRPr lang="en-US" altLang="ko-KR" sz="1400" dirty="0" smtClean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endParaRPr lang="en-US" altLang="zh-CN" sz="1400" dirty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r>
              <a:rPr lang="en-US" altLang="zh-CN" sz="1400" dirty="0" smtClean="0">
                <a:latin typeface="나눔스퀘어_ac Bold" pitchFamily="50" charset="-127"/>
                <a:ea typeface="나눔스퀘어_ac Bold" pitchFamily="50" charset="-127"/>
              </a:rPr>
              <a:t>    </a:t>
            </a:r>
          </a:p>
          <a:p>
            <a:pPr>
              <a:lnSpc>
                <a:spcPts val="1000"/>
              </a:lnSpc>
            </a:pPr>
            <a:r>
              <a:rPr lang="en-US" altLang="zh-CN" sz="1400" dirty="0">
                <a:latin typeface="나눔스퀘어_ac Bold" pitchFamily="50" charset="-127"/>
                <a:ea typeface="나눔스퀘어_ac Bold" pitchFamily="50" charset="-127"/>
              </a:rPr>
              <a:t> </a:t>
            </a:r>
            <a:r>
              <a:rPr lang="en-US" altLang="zh-CN" sz="1400" dirty="0" smtClean="0">
                <a:latin typeface="나눔스퀘어_ac Bold" pitchFamily="50" charset="-127"/>
                <a:ea typeface="나눔스퀘어_ac Bold" pitchFamily="50" charset="-127"/>
              </a:rPr>
              <a:t>    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㈜ </a:t>
            </a:r>
            <a:r>
              <a:rPr lang="ko-KR" altLang="en-US" sz="1400" dirty="0" err="1" smtClean="0">
                <a:latin typeface="나눔스퀘어_ac Bold" pitchFamily="50" charset="-127"/>
                <a:ea typeface="나눔스퀘어_ac Bold" pitchFamily="50" charset="-127"/>
              </a:rPr>
              <a:t>비즈엠티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             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T. 02-701-4994    F. 02-701-4996</a:t>
            </a:r>
          </a:p>
          <a:p>
            <a:pPr>
              <a:lnSpc>
                <a:spcPts val="1000"/>
              </a:lnSpc>
            </a:pPr>
            <a:endParaRPr lang="en-US" altLang="zh-CN" sz="1400" dirty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r>
              <a:rPr lang="en-US" altLang="zh-CN" sz="1400" dirty="0" smtClean="0">
                <a:latin typeface="나눔스퀘어_ac Bold" pitchFamily="50" charset="-127"/>
                <a:ea typeface="나눔스퀘어_ac Bold" pitchFamily="50" charset="-127"/>
              </a:rPr>
              <a:t>        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이사 박상균          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010-8313-0232</a:t>
            </a:r>
          </a:p>
          <a:p>
            <a:pPr>
              <a:lnSpc>
                <a:spcPts val="1000"/>
              </a:lnSpc>
            </a:pPr>
            <a:endParaRPr lang="en-US" altLang="zh-CN" sz="1400" dirty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r>
              <a:rPr lang="en-US" altLang="zh-CN" sz="1400" dirty="0" smtClean="0">
                <a:latin typeface="나눔스퀘어_ac Bold" pitchFamily="50" charset="-127"/>
                <a:ea typeface="나눔스퀘어_ac Bold" pitchFamily="50" charset="-127"/>
              </a:rPr>
              <a:t>        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대리</a:t>
            </a:r>
            <a:r>
              <a:rPr lang="en-US" altLang="zh-CN" sz="1400" dirty="0" smtClean="0">
                <a:latin typeface="나눔스퀘어_ac Bold" pitchFamily="50" charset="-127"/>
                <a:ea typeface="나눔스퀘어_ac Bold" pitchFamily="50" charset="-127"/>
              </a:rPr>
              <a:t> 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송석훈          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010-7426-7827</a:t>
            </a:r>
            <a:r>
              <a:rPr lang="en-US" altLang="zh-CN" sz="1400" dirty="0" smtClean="0">
                <a:latin typeface="나눔스퀘어_ac Bold" pitchFamily="50" charset="-127"/>
                <a:ea typeface="나눔스퀘어_ac Bold" pitchFamily="50" charset="-127"/>
              </a:rPr>
              <a:t> </a:t>
            </a:r>
          </a:p>
          <a:p>
            <a:pPr>
              <a:lnSpc>
                <a:spcPts val="1000"/>
              </a:lnSpc>
            </a:pPr>
            <a:r>
              <a:rPr lang="en-US" altLang="zh-CN" sz="1400" dirty="0">
                <a:latin typeface="나눔스퀘어_ac Bold" pitchFamily="50" charset="-127"/>
                <a:ea typeface="나눔스퀘어_ac Bold" pitchFamily="50" charset="-127"/>
              </a:rPr>
              <a:t> </a:t>
            </a:r>
            <a:r>
              <a:rPr lang="en-US" altLang="zh-CN" sz="1400" dirty="0" smtClean="0">
                <a:latin typeface="나눔스퀘어_ac Bold" pitchFamily="50" charset="-127"/>
                <a:ea typeface="나눔스퀘어_ac Bold" pitchFamily="50" charset="-127"/>
              </a:rPr>
              <a:t>    </a:t>
            </a:r>
          </a:p>
          <a:p>
            <a:pPr>
              <a:lnSpc>
                <a:spcPts val="1000"/>
              </a:lnSpc>
            </a:pPr>
            <a:r>
              <a:rPr lang="en-US" altLang="zh-CN" sz="1400" dirty="0">
                <a:latin typeface="나눔스퀘어_ac Bold" pitchFamily="50" charset="-127"/>
                <a:ea typeface="나눔스퀘어_ac Bold" pitchFamily="50" charset="-127"/>
              </a:rPr>
              <a:t> </a:t>
            </a:r>
            <a:r>
              <a:rPr lang="en-US" altLang="zh-CN" sz="1400" dirty="0" smtClean="0">
                <a:latin typeface="나눔스퀘어_ac Bold" pitchFamily="50" charset="-127"/>
                <a:ea typeface="나눔스퀘어_ac Bold" pitchFamily="50" charset="-127"/>
              </a:rPr>
              <a:t>       </a:t>
            </a:r>
            <a:r>
              <a:rPr lang="ko-KR" altLang="en-US" sz="1400" dirty="0" smtClean="0">
                <a:latin typeface="나눔스퀘어_ac Bold" pitchFamily="50" charset="-127"/>
                <a:ea typeface="나눔스퀘어_ac Bold" pitchFamily="50" charset="-127"/>
              </a:rPr>
              <a:t>과장 이동섭          </a:t>
            </a:r>
            <a:r>
              <a:rPr lang="en-US" altLang="ko-KR" sz="1400" dirty="0" smtClean="0">
                <a:latin typeface="나눔스퀘어_ac Bold" pitchFamily="50" charset="-127"/>
                <a:ea typeface="나눔스퀘어_ac Bold" pitchFamily="50" charset="-127"/>
              </a:rPr>
              <a:t>010-4944-2284</a:t>
            </a:r>
            <a:r>
              <a:rPr lang="en-US" altLang="zh-CN" sz="1400" dirty="0" smtClean="0">
                <a:latin typeface="나눔스퀘어_ac Bold" pitchFamily="50" charset="-127"/>
                <a:ea typeface="나눔스퀘어_ac Bold" pitchFamily="50" charset="-127"/>
              </a:rPr>
              <a:t>       </a:t>
            </a:r>
          </a:p>
          <a:p>
            <a:pPr>
              <a:lnSpc>
                <a:spcPts val="1000"/>
              </a:lnSpc>
            </a:pPr>
            <a:endParaRPr lang="en-US" altLang="zh-CN" sz="1400" dirty="0" smtClean="0"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endParaRPr lang="en-US" altLang="zh-CN" sz="996" dirty="0">
              <a:solidFill>
                <a:srgbClr val="000000"/>
              </a:solidFill>
              <a:latin typeface="나눔스퀘어_ac Bold" pitchFamily="50" charset="-127"/>
              <a:ea typeface="나눔스퀘어_ac Bold" pitchFamily="50" charset="-127"/>
            </a:endParaRPr>
          </a:p>
          <a:p>
            <a:pPr>
              <a:lnSpc>
                <a:spcPts val="1000"/>
              </a:lnSpc>
            </a:pPr>
            <a:endParaRPr lang="en-US" altLang="zh-CN" dirty="0" smtClean="0">
              <a:latin typeface="나눔스퀘어_ac Bold" pitchFamily="50" charset="-127"/>
              <a:ea typeface="나눔스퀘어_ac Bold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61</Words>
  <Application>Microsoft Office PowerPoint</Application>
  <PresentationFormat>화면 슬라이드 쇼(4:3)</PresentationFormat>
  <Paragraphs>65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Arial Unicode MS</vt:lpstr>
      <vt:lpstr>宋体</vt:lpstr>
      <vt:lpstr>나눔스퀘어_ac Bold</vt:lpstr>
      <vt:lpstr>나눔스퀘어_ac ExtraBold</vt:lpstr>
      <vt:lpstr>맑은 고딕</vt:lpstr>
      <vt:lpstr>바탕</vt:lpstr>
      <vt:lpstr>휴먼둥근헤드라인</vt:lpstr>
      <vt:lpstr>Arial</vt:lpstr>
      <vt:lpstr>Calibri</vt:lpstr>
      <vt:lpstr>Times New Roman</vt:lpstr>
      <vt:lpstr>Office Theme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woori</dc:creator>
  <cp:lastModifiedBy>남궁호</cp:lastModifiedBy>
  <cp:revision>17</cp:revision>
  <cp:lastPrinted>2021-02-18T00:35:54Z</cp:lastPrinted>
  <dcterms:created xsi:type="dcterms:W3CDTF">2006-08-16T00:00:00Z</dcterms:created>
  <dcterms:modified xsi:type="dcterms:W3CDTF">2021-02-18T00:36:16Z</dcterms:modified>
</cp:coreProperties>
</file>